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71" r:id="rId6"/>
    <p:sldId id="259" r:id="rId7"/>
    <p:sldId id="261" r:id="rId8"/>
    <p:sldId id="262" r:id="rId9"/>
    <p:sldId id="263" r:id="rId10"/>
    <p:sldId id="265" r:id="rId11"/>
    <p:sldId id="266" r:id="rId12"/>
    <p:sldId id="270" r:id="rId13"/>
    <p:sldId id="267" r:id="rId14"/>
    <p:sldId id="268" r:id="rId15"/>
    <p:sldId id="269" r:id="rId16"/>
    <p:sldId id="272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ene_expression" TargetMode="External"/><Relationship Id="rId13" Type="http://schemas.openxmlformats.org/officeDocument/2006/relationships/image" Target="../media/image15.jpeg"/><Relationship Id="rId3" Type="http://schemas.openxmlformats.org/officeDocument/2006/relationships/hyperlink" Target="https://en.wikipedia.org/wiki/Gene" TargetMode="External"/><Relationship Id="rId7" Type="http://schemas.openxmlformats.org/officeDocument/2006/relationships/hyperlink" Target="https://en.wikipedia.org/wiki/Chromosome" TargetMode="External"/><Relationship Id="rId12" Type="http://schemas.openxmlformats.org/officeDocument/2006/relationships/hyperlink" Target="https://www.google.iq/url?sa=i&amp;rct=j&amp;q=&amp;esrc=s&amp;source=images&amp;cd=&amp;cad=rja&amp;uact=8&amp;ved=0ahUKEwikmPD76K_ZAhXNYVAKHW0xA4wQjRwIBw&amp;url=https://ghr.nlm.nih.gov/primer/basics/dna&amp;psig=AOvVaw105-aazxsEIdbaI-0F72Wi&amp;ust=1519055151372395" TargetMode="External"/><Relationship Id="rId2" Type="http://schemas.openxmlformats.org/officeDocument/2006/relationships/hyperlink" Target="https://en.wikipedia.org/wiki/Biolog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Genetics" TargetMode="External"/><Relationship Id="rId11" Type="http://schemas.openxmlformats.org/officeDocument/2006/relationships/hyperlink" Target="https://en.wikipedia.org/wiki/Mutations" TargetMode="External"/><Relationship Id="rId5" Type="http://schemas.openxmlformats.org/officeDocument/2006/relationships/hyperlink" Target="https://en.wikipedia.org/wiki/Molecular_biology" TargetMode="External"/><Relationship Id="rId10" Type="http://schemas.openxmlformats.org/officeDocument/2006/relationships/hyperlink" Target="https://en.wikipedia.org/wiki/Genetic_variation" TargetMode="External"/><Relationship Id="rId4" Type="http://schemas.openxmlformats.org/officeDocument/2006/relationships/hyperlink" Target="https://en.wikipedia.org/wiki/Molecule" TargetMode="External"/><Relationship Id="rId9" Type="http://schemas.openxmlformats.org/officeDocument/2006/relationships/hyperlink" Target="https://en.wikipedia.org/wiki/Heredit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enetic_engineering" TargetMode="External"/><Relationship Id="rId2" Type="http://schemas.openxmlformats.org/officeDocument/2006/relationships/hyperlink" Target="https://en.wikipedia.org/wiki/Developmental_biolog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q/url?sa=i&amp;rct=j&amp;q=&amp;esrc=s&amp;source=images&amp;cd=&amp;cad=rja&amp;uact=8&amp;ved=0ahUKEwjQ_fOl6q_ZAhXMIlAKHWmgC6MQjRwIBw&amp;url=https://www.biology-questions-and-answers.com/cell-biology-review.html&amp;psig=AOvVaw1Wl7gq7iuBlAjT54fF6Jkm&amp;ust=1519055867820891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google.iq/url?sa=i&amp;rct=j&amp;q=&amp;esrc=s&amp;source=images&amp;cd=&amp;cad=rja&amp;uact=8&amp;ved=&amp;url=http://www.stockphotos.ro/cell-structure-image15766490.html&amp;psig=AOvVaw1Wl7gq7iuBlAjT54fF6Jkm&amp;ust=151905586782089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www.google.iq/url?sa=i&amp;rct=j&amp;q=&amp;esrc=s&amp;source=images&amp;cd=&amp;cad=rja&amp;uact=8&amp;ved=0ahUKEwiPvtP05q_ZAhVOEVAKHcEkAaEQjRwIBw&amp;url=http://archive.industry.gov.au/Biotechnologyonline.gov.au/popups/img_cell.html&amp;psig=AOvVaw0yle7ryACxjeH2Wljr0bFs&amp;ust=151905495755782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iq/url?sa=i&amp;rct=j&amp;q=&amp;esrc=s&amp;source=images&amp;cd=&amp;cad=rja&amp;uact=8&amp;ved=2ahUKEwid24f6oLzZAhUGL8AKHZl1CFMQjRx6BAgAEAY&amp;url=http://schoolbag.info/biology/ap_biology/18.html&amp;psig=AOvVaw0rQgOuM6zpvUFgz_RlcI00&amp;ust=151948285593333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q/url?sa=i&amp;rct=j&amp;q=&amp;esrc=s&amp;source=images&amp;cd=&amp;cad=rja&amp;uact=8&amp;ved=0ahUKEwjdn6PR5K_ZAhUIaFAKHSAWAIoQjRwIBw&amp;url=https://en.wikipedia.org/wiki/Mendelian_inheritance&amp;psig=AOvVaw14gS711iv8HKt0C4dgH1rB&amp;ust=151905425526920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iq/url?sa=i&amp;rct=j&amp;q=&amp;esrc=s&amp;source=images&amp;cd=&amp;cad=rja&amp;uact=8&amp;ved=0ahUKEwiP6ICj5K_ZAhVDblAKHQ07BoUQjRwIBw&amp;url=http://slideplayer.com/slide/4381847/&amp;psig=AOvVaw14gS711iv8HKt0C4dgH1rB&amp;ust=151905425526920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iq/url?sa=i&amp;rct=j&amp;q=&amp;esrc=s&amp;source=images&amp;cd=&amp;cad=rja&amp;uact=8&amp;ved=0ahUKEwjdh8TalLDZAhXG16QKHekSBW0QjRwIBw&amp;url=http://ic.galegroup.com/ic/scic/PageFinderPortletPage/PageFinderPortletWindow?action=1&amp;javax.portlet.action=doSearch&amp;query=RN%20CV2644031397&amp;userGroupName=dc_demo&amp;password=trial&amp;psig=AOvVaw2LdeHPwYnbYtChZzNokVvX&amp;ust=151906716893584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iq/url?sa=i&amp;rct=j&amp;q=&amp;esrc=s&amp;source=images&amp;cd=&amp;cad=rja&amp;uact=8&amp;ved=0ahUKEwjBwqal5q_ZAhUMaVAKHbg-CYQQjRwIBw&amp;url=https://commons.wikimedia.org/wiki/File:Biology_Illustration_Animals_Insects_Drosophila_melanogaster.svg&amp;psig=AOvVaw0L3P05VYYPMHLJ_UUO26pt&amp;ust=1519054627711104" TargetMode="External"/><Relationship Id="rId3" Type="http://schemas.openxmlformats.org/officeDocument/2006/relationships/hyperlink" Target="https://en.wikipedia.org/wiki/Carl_Correns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en.wikipedia.org/wiki/Hugo_de_Vri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Drosophila_melanogaster" TargetMode="External"/><Relationship Id="rId5" Type="http://schemas.openxmlformats.org/officeDocument/2006/relationships/hyperlink" Target="https://en.wikipedia.org/wiki/Genetics" TargetMode="External"/><Relationship Id="rId4" Type="http://schemas.openxmlformats.org/officeDocument/2006/relationships/hyperlink" Target="https://en.wikipedia.org/wiki/Erich_von_Tschermak" TargetMode="Externa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ndelian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en.wikipedia.org/wiki/Thomas_Hunt_Morga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en.wikipedia.org/wiki/Evolution" TargetMode="External"/><Relationship Id="rId4" Type="http://schemas.openxmlformats.org/officeDocument/2006/relationships/hyperlink" Target="https://en.wikipedia.org/wiki/Population_genetic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NA" TargetMode="External"/><Relationship Id="rId2" Type="http://schemas.openxmlformats.org/officeDocument/2006/relationships/hyperlink" Target="https://en.wikipedia.org/wiki/Gen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en.wikipedia.org/wiki/Molecular_geneti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52601"/>
            <a:ext cx="79248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erlin Sans FB" pitchFamily="34" charset="0"/>
              </a:rPr>
              <a:t>Introduction to Molecular genetics</a:t>
            </a:r>
            <a:endParaRPr lang="ar-IQ" dirty="0"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581400"/>
            <a:ext cx="6934200" cy="2971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Prepared by </a:t>
            </a:r>
          </a:p>
          <a:p>
            <a:pPr algn="ctr"/>
            <a:endParaRPr lang="ar-IQ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Dr. </a:t>
            </a:r>
            <a:r>
              <a:rPr lang="en-US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Rawa</a:t>
            </a:r>
            <a:r>
              <a:rPr lang="en-US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Abdul </a:t>
            </a:r>
            <a:r>
              <a:rPr lang="en-US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Redha</a:t>
            </a:r>
            <a:r>
              <a:rPr lang="en-US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Aziz</a:t>
            </a:r>
          </a:p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Ph.D</a:t>
            </a:r>
            <a:r>
              <a:rPr lang="en-US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Antibiotics/ Molecular biology</a:t>
            </a:r>
            <a:endParaRPr lang="ar-IQ" b="1" dirty="0" smtClean="0">
              <a:solidFill>
                <a:schemeClr val="tx1"/>
              </a:solidFill>
              <a:latin typeface="AngsanaUPC" pitchFamily="18" charset="-34"/>
            </a:endParaRPr>
          </a:p>
          <a:p>
            <a:pPr algn="ctr"/>
            <a:endParaRPr lang="ar-IQ" b="1" dirty="0" smtClean="0">
              <a:solidFill>
                <a:schemeClr val="tx1"/>
              </a:solidFill>
              <a:latin typeface="AngsanaUPC" pitchFamily="18" charset="-34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Dr. </a:t>
            </a:r>
            <a:r>
              <a:rPr lang="en-US" sz="28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Hiba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Shakir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Ahmed</a:t>
            </a:r>
            <a:endParaRPr lang="ar-IQ" sz="2800" b="1" dirty="0" smtClean="0">
              <a:solidFill>
                <a:schemeClr val="tx1"/>
              </a:solidFill>
              <a:latin typeface="AngsanaUPC" pitchFamily="18" charset="-34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Ph.D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Microbiology/Immunity</a:t>
            </a:r>
            <a:endParaRPr lang="ar-IQ" sz="2800" b="1" dirty="0" smtClean="0">
              <a:solidFill>
                <a:schemeClr val="tx1"/>
              </a:solidFill>
              <a:latin typeface="AngsanaUPC" pitchFamily="18" charset="-34"/>
            </a:endParaRPr>
          </a:p>
          <a:p>
            <a:pPr algn="ctr"/>
            <a:endParaRPr lang="ar-IQ" b="1" dirty="0">
              <a:solidFill>
                <a:schemeClr val="tx1"/>
              </a:solidFill>
              <a:latin typeface="AngsanaUPC" pitchFamily="18" charset="-34"/>
            </a:endParaRPr>
          </a:p>
        </p:txBody>
      </p:sp>
      <p:pic>
        <p:nvPicPr>
          <p:cNvPr id="4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7315200" y="457200"/>
            <a:ext cx="1600200" cy="1511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096000" cy="4081271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>
                <a:latin typeface="Berlin Sans FB" pitchFamily="34" charset="0"/>
              </a:rPr>
              <a:t>It is the field of </a:t>
            </a:r>
            <a:r>
              <a:rPr lang="en-US" dirty="0" smtClean="0">
                <a:latin typeface="Berlin Sans FB" pitchFamily="34" charset="0"/>
                <a:hlinkClick r:id="rId2" tooltip="Biology"/>
              </a:rPr>
              <a:t>biology</a:t>
            </a:r>
            <a:r>
              <a:rPr lang="en-US" dirty="0" smtClean="0">
                <a:latin typeface="Berlin Sans FB" pitchFamily="34" charset="0"/>
              </a:rPr>
              <a:t> that studies the structure and function of </a:t>
            </a:r>
            <a:r>
              <a:rPr lang="en-US" dirty="0" smtClean="0">
                <a:latin typeface="Berlin Sans FB" pitchFamily="34" charset="0"/>
                <a:hlinkClick r:id="rId3" tooltip="Gene"/>
              </a:rPr>
              <a:t>genes</a:t>
            </a:r>
            <a:r>
              <a:rPr lang="en-US" dirty="0" smtClean="0">
                <a:latin typeface="Berlin Sans FB" pitchFamily="34" charset="0"/>
              </a:rPr>
              <a:t> at a </a:t>
            </a:r>
            <a:r>
              <a:rPr lang="en-US" dirty="0" smtClean="0">
                <a:latin typeface="Berlin Sans FB" pitchFamily="34" charset="0"/>
                <a:hlinkClick r:id="rId4" tooltip="Molecule"/>
              </a:rPr>
              <a:t>molecular</a:t>
            </a:r>
            <a:r>
              <a:rPr lang="en-US" dirty="0" smtClean="0">
                <a:latin typeface="Berlin Sans FB" pitchFamily="34" charset="0"/>
              </a:rPr>
              <a:t> level and thus employs methods of both </a:t>
            </a:r>
            <a:r>
              <a:rPr lang="en-US" dirty="0" smtClean="0">
                <a:latin typeface="Berlin Sans FB" pitchFamily="34" charset="0"/>
                <a:hlinkClick r:id="rId5" tooltip="Molecular biology"/>
              </a:rPr>
              <a:t>molecular biology</a:t>
            </a:r>
            <a:r>
              <a:rPr lang="en-US" dirty="0" smtClean="0">
                <a:latin typeface="Berlin Sans FB" pitchFamily="34" charset="0"/>
              </a:rPr>
              <a:t> and </a:t>
            </a:r>
            <a:r>
              <a:rPr lang="en-US" dirty="0" smtClean="0">
                <a:latin typeface="Berlin Sans FB" pitchFamily="34" charset="0"/>
                <a:hlinkClick r:id="rId6" tooltip="Genetics"/>
              </a:rPr>
              <a:t>genetics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b="1" dirty="0" smtClean="0">
                <a:latin typeface="Berlin Sans FB" pitchFamily="34" charset="0"/>
              </a:rPr>
              <a:t>or in other words</a:t>
            </a:r>
            <a:r>
              <a:rPr lang="en-US" dirty="0" smtClean="0">
                <a:latin typeface="Berlin Sans FB" pitchFamily="34" charset="0"/>
              </a:rPr>
              <a:t> it is the study of </a:t>
            </a:r>
            <a:r>
              <a:rPr lang="en-US" dirty="0" smtClean="0">
                <a:latin typeface="Berlin Sans FB" pitchFamily="34" charset="0"/>
                <a:hlinkClick r:id="rId7" tooltip="Chromosome"/>
              </a:rPr>
              <a:t>chromosomes</a:t>
            </a:r>
            <a:r>
              <a:rPr lang="en-US" dirty="0" smtClean="0">
                <a:latin typeface="Berlin Sans FB" pitchFamily="34" charset="0"/>
              </a:rPr>
              <a:t> and </a:t>
            </a:r>
            <a:r>
              <a:rPr lang="en-US" dirty="0" smtClean="0">
                <a:latin typeface="Berlin Sans FB" pitchFamily="34" charset="0"/>
                <a:hlinkClick r:id="rId8" tooltip="Gene expression"/>
              </a:rPr>
              <a:t>gene expression</a:t>
            </a:r>
            <a:r>
              <a:rPr lang="en-US" dirty="0" smtClean="0">
                <a:latin typeface="Berlin Sans FB" pitchFamily="34" charset="0"/>
              </a:rPr>
              <a:t> of an organism can give insight into </a:t>
            </a:r>
            <a:r>
              <a:rPr lang="en-US" dirty="0" smtClean="0">
                <a:latin typeface="Berlin Sans FB" pitchFamily="34" charset="0"/>
                <a:hlinkClick r:id="rId9" tooltip="Heredity"/>
              </a:rPr>
              <a:t>heredity</a:t>
            </a:r>
            <a:r>
              <a:rPr lang="en-US" dirty="0" smtClean="0">
                <a:latin typeface="Berlin Sans FB" pitchFamily="34" charset="0"/>
              </a:rPr>
              <a:t>, </a:t>
            </a:r>
            <a:r>
              <a:rPr lang="en-US" dirty="0" smtClean="0">
                <a:latin typeface="Berlin Sans FB" pitchFamily="34" charset="0"/>
                <a:hlinkClick r:id="rId10" tooltip="Genetic variation"/>
              </a:rPr>
              <a:t>genetic variation</a:t>
            </a:r>
            <a:r>
              <a:rPr lang="en-US" dirty="0" smtClean="0">
                <a:latin typeface="Berlin Sans FB" pitchFamily="34" charset="0"/>
              </a:rPr>
              <a:t>, and </a:t>
            </a:r>
            <a:r>
              <a:rPr lang="en-US" dirty="0" smtClean="0">
                <a:latin typeface="Berlin Sans FB" pitchFamily="34" charset="0"/>
                <a:hlinkClick r:id="rId11" tooltip="Mutations"/>
              </a:rPr>
              <a:t>mutations</a:t>
            </a:r>
            <a:r>
              <a:rPr lang="en-US" dirty="0" smtClean="0">
                <a:latin typeface="Berlin Sans FB" pitchFamily="34" charset="0"/>
              </a:rPr>
              <a:t>.</a:t>
            </a:r>
          </a:p>
          <a:p>
            <a:pPr algn="l">
              <a:buNone/>
            </a:pPr>
            <a:endParaRPr lang="ar-IQ" dirty="0">
              <a:latin typeface="Berlin Sans FB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Berlin Sans FB" pitchFamily="34" charset="0"/>
              </a:rPr>
              <a:t/>
            </a:r>
            <a:br>
              <a:rPr lang="en-US" sz="3200" dirty="0" smtClean="0">
                <a:latin typeface="Berlin Sans FB" pitchFamily="34" charset="0"/>
              </a:rPr>
            </a:br>
            <a:r>
              <a:rPr lang="en-US" sz="3200" dirty="0" smtClean="0">
                <a:latin typeface="Berlin Sans FB" pitchFamily="34" charset="0"/>
              </a:rPr>
              <a:t>The Definition of Molecular Genetics:</a:t>
            </a:r>
            <a:br>
              <a:rPr lang="en-US" sz="3200" dirty="0" smtClean="0">
                <a:latin typeface="Berlin Sans FB" pitchFamily="34" charset="0"/>
              </a:rPr>
            </a:br>
            <a:endParaRPr lang="ar-IQ" sz="3200" dirty="0"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30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24578" name="AutoShape 2" descr="DNA is a double helix formed by base pairs attached to a sugar-phosphate backbone."/>
          <p:cNvSpPr>
            <a:spLocks noChangeAspect="1" noChangeArrowheads="1"/>
          </p:cNvSpPr>
          <p:nvPr/>
        </p:nvSpPr>
        <p:spPr bwMode="auto">
          <a:xfrm>
            <a:off x="-61913" y="-136525"/>
            <a:ext cx="3810001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24580" name="Picture 4" descr="نتيجة بحث الصور عن ‪dna‬‏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96000" y="1676400"/>
            <a:ext cx="28194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/>
          <a:lstStyle/>
          <a:p>
            <a:pPr lvl="0" algn="l">
              <a:buNone/>
            </a:pPr>
            <a:r>
              <a:rPr lang="en-US" dirty="0" smtClean="0">
                <a:latin typeface="Berlin Sans FB" pitchFamily="34" charset="0"/>
              </a:rPr>
              <a:t>1. Study the </a:t>
            </a:r>
            <a:r>
              <a:rPr lang="en-US" dirty="0" smtClean="0">
                <a:latin typeface="Berlin Sans FB" pitchFamily="34" charset="0"/>
                <a:hlinkClick r:id="rId2" tooltip="Developmental biology"/>
              </a:rPr>
              <a:t>developmental biology</a:t>
            </a:r>
            <a:r>
              <a:rPr lang="en-US" dirty="0" smtClean="0">
                <a:latin typeface="Berlin Sans FB" pitchFamily="34" charset="0"/>
              </a:rPr>
              <a:t>. </a:t>
            </a:r>
          </a:p>
          <a:p>
            <a:pPr lvl="0" algn="l">
              <a:buNone/>
            </a:pPr>
            <a:r>
              <a:rPr lang="en-US" dirty="0" smtClean="0">
                <a:latin typeface="Berlin Sans FB" pitchFamily="34" charset="0"/>
              </a:rPr>
              <a:t>2. Understand the relationship between the two forms of biological molecules: </a:t>
            </a:r>
            <a:r>
              <a:rPr lang="en-US" b="1" dirty="0" smtClean="0">
                <a:latin typeface="Berlin Sans FB" pitchFamily="34" charset="0"/>
              </a:rPr>
              <a:t>the genetic code</a:t>
            </a:r>
            <a:endParaRPr lang="en-US" dirty="0" smtClean="0">
              <a:latin typeface="Berlin Sans FB" pitchFamily="34" charset="0"/>
            </a:endParaRPr>
          </a:p>
          <a:p>
            <a:pPr lvl="0" algn="l">
              <a:buNone/>
            </a:pPr>
            <a:r>
              <a:rPr lang="en-US" dirty="0" smtClean="0">
                <a:latin typeface="Berlin Sans FB" pitchFamily="34" charset="0"/>
              </a:rPr>
              <a:t>3. Gene expression could be controlled and manipulated through </a:t>
            </a:r>
            <a:r>
              <a:rPr lang="en-US" dirty="0" smtClean="0">
                <a:latin typeface="Berlin Sans FB" pitchFamily="34" charset="0"/>
                <a:hlinkClick r:id="rId3" tooltip="Genetic engineering"/>
              </a:rPr>
              <a:t>genetic engineering</a:t>
            </a:r>
            <a:endParaRPr lang="en-US" dirty="0" smtClean="0">
              <a:latin typeface="Berlin Sans FB" pitchFamily="34" charset="0"/>
            </a:endParaRPr>
          </a:p>
          <a:p>
            <a:pPr lvl="0" algn="l">
              <a:buNone/>
            </a:pPr>
            <a:r>
              <a:rPr lang="en-US" dirty="0" smtClean="0">
                <a:latin typeface="Berlin Sans FB" pitchFamily="34" charset="0"/>
              </a:rPr>
              <a:t>4. Large-scale genetics projects, sequencing entire genomes and proteins.</a:t>
            </a:r>
          </a:p>
          <a:p>
            <a:pPr lvl="0" algn="l">
              <a:buNone/>
            </a:pPr>
            <a:r>
              <a:rPr lang="en-US" dirty="0" smtClean="0">
                <a:latin typeface="Berlin Sans FB" pitchFamily="34" charset="0"/>
              </a:rPr>
              <a:t>5. Understand and treat genetic diseases.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lin Sans FB" pitchFamily="34" charset="0"/>
              </a:rPr>
              <a:t>Why studying Molecular Genetics?</a:t>
            </a:r>
            <a:endParaRPr lang="ar-IQ" dirty="0"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30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1719072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b="1" u="sng" dirty="0" smtClean="0">
                <a:solidFill>
                  <a:srgbClr val="FFC000"/>
                </a:solidFill>
                <a:latin typeface="Berlin Sans FB" pitchFamily="34" charset="0"/>
              </a:rPr>
              <a:t>The genetic code</a:t>
            </a:r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dirty="0" smtClean="0">
                <a:latin typeface="Berlin Sans FB" pitchFamily="34" charset="0"/>
              </a:rPr>
              <a:t>is the set of rules by which information encoded within genetic material (DNA or mRNA sequences) is translated into proteins by living cells.</a:t>
            </a:r>
          </a:p>
          <a:p>
            <a:pPr algn="l">
              <a:buNone/>
            </a:pPr>
            <a:endParaRPr lang="ar-IQ" dirty="0">
              <a:latin typeface="Berlin Sans FB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t="6666"/>
          <a:stretch>
            <a:fillRect/>
          </a:stretch>
        </p:blipFill>
        <p:spPr bwMode="auto">
          <a:xfrm>
            <a:off x="1371600" y="1905000"/>
            <a:ext cx="69865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895600"/>
            <a:ext cx="50673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81328"/>
            <a:ext cx="7772400" cy="4525963"/>
          </a:xfrm>
        </p:spPr>
        <p:txBody>
          <a:bodyPr/>
          <a:lstStyle/>
          <a:p>
            <a:pPr algn="l">
              <a:buNone/>
            </a:pPr>
            <a:r>
              <a:rPr lang="en-US" dirty="0" smtClean="0">
                <a:latin typeface="Berlin Sans FB" pitchFamily="34" charset="0"/>
              </a:rPr>
              <a:t>It is the basic structural, functional, and biological unit of all known living organisms. A </a:t>
            </a:r>
            <a:r>
              <a:rPr lang="en-US" b="1" dirty="0" smtClean="0">
                <a:latin typeface="Berlin Sans FB" pitchFamily="34" charset="0"/>
              </a:rPr>
              <a:t>cell</a:t>
            </a:r>
            <a:r>
              <a:rPr lang="en-US" dirty="0" smtClean="0">
                <a:latin typeface="Berlin Sans FB" pitchFamily="34" charset="0"/>
              </a:rPr>
              <a:t> is the smallest unit of life that can replicate independently, and cells are often called the "building blocks of life". </a:t>
            </a:r>
            <a:endParaRPr lang="ar-IQ" dirty="0">
              <a:latin typeface="Berlin Sans FB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erlin Sans FB" pitchFamily="34" charset="0"/>
              </a:rPr>
              <a:t>The "Cell"</a:t>
            </a:r>
            <a:endParaRPr lang="ar-IQ" dirty="0"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30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5" name="Picture 4" descr="alnassrah_com-386d98c58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1074174" cy="876300"/>
          </a:xfrm>
          <a:prstGeom prst="rect">
            <a:avLst/>
          </a:prstGeom>
        </p:spPr>
      </p:pic>
      <p:sp>
        <p:nvSpPr>
          <p:cNvPr id="22530" name="AutoShape 2" descr="نتيجة بحث الصور عن ‪cell‬‏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516688" y="-1036638"/>
            <a:ext cx="21145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22532" name="AutoShape 4" descr="نتيجة بحث الصور عن ‪cell‬‏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516688" y="-1036638"/>
            <a:ext cx="21145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22534" name="Picture 6" descr="صورة ذات صلة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86836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Berlin Sans FB" pitchFamily="34" charset="0"/>
              </a:rPr>
              <a:t>There are two kinds of cells (with and without nucleus):</a:t>
            </a:r>
            <a:br>
              <a:rPr lang="en-US" sz="2800" dirty="0" smtClean="0">
                <a:latin typeface="Berlin Sans FB" pitchFamily="34" charset="0"/>
              </a:rPr>
            </a:br>
            <a:endParaRPr lang="ar-IQ" sz="2800" dirty="0">
              <a:latin typeface="Berlin Sans FB" pitchFamily="34" charset="0"/>
            </a:endParaRPr>
          </a:p>
        </p:txBody>
      </p:sp>
      <p:pic>
        <p:nvPicPr>
          <p:cNvPr id="2150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33" r="7500" b="65455"/>
          <a:stretch>
            <a:fillRect/>
          </a:stretch>
        </p:blipFill>
        <p:spPr bwMode="auto">
          <a:xfrm>
            <a:off x="685800" y="1447800"/>
            <a:ext cx="815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1219200"/>
            <a:ext cx="830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6" name="Picture 5" descr="aar0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685800" cy="3429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/>
          <a:srcRect l="13003" t="10559" r="47208" b="3063"/>
          <a:stretch>
            <a:fillRect/>
          </a:stretch>
        </p:blipFill>
        <p:spPr bwMode="auto">
          <a:xfrm>
            <a:off x="304800" y="3124200"/>
            <a:ext cx="36004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 l="4555" t="4295" r="6418" b="8103"/>
          <a:stretch>
            <a:fillRect/>
          </a:stretch>
        </p:blipFill>
        <p:spPr bwMode="auto">
          <a:xfrm>
            <a:off x="4191000" y="3048000"/>
            <a:ext cx="464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3333" t="36364" r="2500"/>
          <a:stretch>
            <a:fillRect/>
          </a:stretch>
        </p:blipFill>
        <p:spPr bwMode="auto">
          <a:xfrm>
            <a:off x="685800" y="228600"/>
            <a:ext cx="845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ar0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"/>
            <a:ext cx="685800" cy="342900"/>
          </a:xfrm>
          <a:prstGeom prst="rect">
            <a:avLst/>
          </a:prstGeom>
        </p:spPr>
      </p:pic>
      <p:pic>
        <p:nvPicPr>
          <p:cNvPr id="6" name="Picture 2" descr="صورة ذات صلة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667000"/>
            <a:ext cx="77724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نتيجة بحث الصور عن ‪table of the differences between plant and animal cells‬‏">
            <a:hlinkClick r:id="rId2"/>
          </p:cNvPr>
          <p:cNvPicPr/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228600" y="228600"/>
            <a:ext cx="8686800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9" y="1828800"/>
            <a:ext cx="4525962" cy="4178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Berlin Sans FB" pitchFamily="34" charset="0"/>
              </a:rPr>
              <a:t>Any Question?</a:t>
            </a:r>
            <a:endParaRPr lang="ar-IQ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329"/>
            <a:ext cx="6172200" cy="3700272"/>
          </a:xfrm>
        </p:spPr>
        <p:txBody>
          <a:bodyPr/>
          <a:lstStyle/>
          <a:p>
            <a:pPr algn="l">
              <a:buNone/>
            </a:pPr>
            <a:r>
              <a:rPr lang="en-US" dirty="0" smtClean="0">
                <a:latin typeface="Berlin Sans FB" pitchFamily="34" charset="0"/>
              </a:rPr>
              <a:t>Genetics history dates from the classical era with contributions by Hippocrates, Aristotle and Epicurus. </a:t>
            </a:r>
          </a:p>
          <a:p>
            <a:pPr algn="l">
              <a:buNone/>
            </a:pPr>
            <a:endParaRPr lang="en-US" dirty="0" smtClean="0">
              <a:latin typeface="Berlin Sans FB" pitchFamily="34" charset="0"/>
            </a:endParaRPr>
          </a:p>
          <a:p>
            <a:pPr algn="l">
              <a:buNone/>
            </a:pPr>
            <a:r>
              <a:rPr lang="en-US" dirty="0" smtClean="0">
                <a:latin typeface="Berlin Sans FB" pitchFamily="34" charset="0"/>
              </a:rPr>
              <a:t>Modern genetics began with the work of the Augustinian friar </a:t>
            </a:r>
            <a:r>
              <a:rPr lang="en-US" dirty="0" err="1" smtClean="0">
                <a:latin typeface="Berlin Sans FB" pitchFamily="34" charset="0"/>
              </a:rPr>
              <a:t>Gregor</a:t>
            </a:r>
            <a:r>
              <a:rPr lang="en-US" dirty="0" smtClean="0">
                <a:latin typeface="Berlin Sans FB" pitchFamily="34" charset="0"/>
              </a:rPr>
              <a:t> Johann Mendel. </a:t>
            </a:r>
            <a:endParaRPr lang="ar-IQ" dirty="0">
              <a:latin typeface="Berlin Sans FB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213360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erlin Sans FB" pitchFamily="34" charset="0"/>
              </a:rPr>
              <a:t>History </a:t>
            </a:r>
            <a:endParaRPr lang="ar-IQ" dirty="0"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6629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5" name="Picture 4" descr="C:\Users\hp\Desktop\imag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648200"/>
            <a:ext cx="17716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hp\Pictures\Presentation skills\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571500" cy="285750"/>
          </a:xfrm>
          <a:prstGeom prst="rect">
            <a:avLst/>
          </a:prstGeom>
          <a:noFill/>
        </p:spPr>
      </p:pic>
      <p:pic>
        <p:nvPicPr>
          <p:cNvPr id="8" name="Picture 3" descr="C:\Users\hp\Pictures\Presentation skills\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52800"/>
            <a:ext cx="571500" cy="285750"/>
          </a:xfrm>
          <a:prstGeom prst="rect">
            <a:avLst/>
          </a:prstGeom>
          <a:noFill/>
        </p:spPr>
      </p:pic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4" cstate="print"/>
          <a:srcRect l="8300"/>
          <a:stretch>
            <a:fillRect/>
          </a:stretch>
        </p:blipFill>
        <p:spPr>
          <a:xfrm>
            <a:off x="7086600" y="228600"/>
            <a:ext cx="1752600" cy="2095500"/>
          </a:xfrm>
          <a:prstGeom prst="rect">
            <a:avLst/>
          </a:prstGeom>
        </p:spPr>
      </p:pic>
      <p:pic>
        <p:nvPicPr>
          <p:cNvPr id="10" name="Picture 9" descr="lRskUhB6_400x4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200" y="2362200"/>
            <a:ext cx="1905000" cy="2133600"/>
          </a:xfrm>
          <a:prstGeom prst="rect">
            <a:avLst/>
          </a:prstGeom>
        </p:spPr>
      </p:pic>
      <p:pic>
        <p:nvPicPr>
          <p:cNvPr id="11" name="Picture 10" descr="s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4495800"/>
            <a:ext cx="153658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81000"/>
            <a:ext cx="7467600" cy="54864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>
                <a:latin typeface="Berlin Sans FB" pitchFamily="34" charset="0"/>
              </a:rPr>
              <a:t>His work on pea plants, published in 1866, described what came to be known as </a:t>
            </a:r>
            <a:r>
              <a:rPr lang="en-US" dirty="0" err="1" smtClean="0">
                <a:latin typeface="Berlin Sans FB" pitchFamily="34" charset="0"/>
              </a:rPr>
              <a:t>Mendelian</a:t>
            </a:r>
            <a:r>
              <a:rPr lang="en-US" dirty="0" smtClean="0">
                <a:latin typeface="Berlin Sans FB" pitchFamily="34" charset="0"/>
              </a:rPr>
              <a:t> inheritance. </a:t>
            </a:r>
          </a:p>
          <a:p>
            <a:pPr algn="l">
              <a:buNone/>
            </a:pPr>
            <a:endParaRPr lang="en-US" dirty="0" smtClean="0">
              <a:latin typeface="Berlin Sans FB" pitchFamily="34" charset="0"/>
            </a:endParaRPr>
          </a:p>
          <a:p>
            <a:pPr algn="l">
              <a:buNone/>
            </a:pPr>
            <a:r>
              <a:rPr lang="en-US" dirty="0" smtClean="0">
                <a:latin typeface="Berlin Sans FB" pitchFamily="34" charset="0"/>
              </a:rPr>
              <a:t>Many theories of heredity proliferated in the centuries before and for several decades after Mendel's work</a:t>
            </a:r>
          </a:p>
          <a:p>
            <a:pPr algn="l">
              <a:buNone/>
            </a:pPr>
            <a:endParaRPr lang="en-US" dirty="0" smtClean="0">
              <a:latin typeface="Berlin Sans FB" pitchFamily="34" charset="0"/>
            </a:endParaRPr>
          </a:p>
          <a:p>
            <a:pPr algn="l">
              <a:buNone/>
            </a:pPr>
            <a:endParaRPr lang="en-US" dirty="0" smtClean="0">
              <a:latin typeface="Berlin Sans FB" pitchFamily="34" charset="0"/>
            </a:endParaRPr>
          </a:p>
          <a:p>
            <a:pPr algn="l">
              <a:buNone/>
            </a:pPr>
            <a:endParaRPr lang="ar-IQ" dirty="0">
              <a:latin typeface="Berlin Sans FB" pitchFamily="34" charset="0"/>
            </a:endParaRPr>
          </a:p>
        </p:txBody>
      </p:sp>
      <p:pic>
        <p:nvPicPr>
          <p:cNvPr id="4" name="Picture 3" descr="ss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762000" cy="476250"/>
          </a:xfrm>
          <a:prstGeom prst="rect">
            <a:avLst/>
          </a:prstGeom>
        </p:spPr>
      </p:pic>
      <p:pic>
        <p:nvPicPr>
          <p:cNvPr id="5" name="Picture 4" descr="ss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09800"/>
            <a:ext cx="762000" cy="476250"/>
          </a:xfrm>
          <a:prstGeom prst="rect">
            <a:avLst/>
          </a:prstGeom>
        </p:spPr>
      </p:pic>
      <p:pic>
        <p:nvPicPr>
          <p:cNvPr id="2052" name="Picture 4" descr="نتيجة بحث الصور عن ‪mendelian inheritance‬‏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124200"/>
            <a:ext cx="48006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نتيجة بحث الصور عن ‪mendelian inheritance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8421" r="9053" b="123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8392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533400"/>
            <a:ext cx="7543800" cy="5473891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400" dirty="0" smtClean="0">
                <a:latin typeface="Berlin Sans FB" pitchFamily="34" charset="0"/>
              </a:rPr>
              <a:t>The year 1900 marked the "rediscovery of Mendel" by </a:t>
            </a:r>
            <a:r>
              <a:rPr lang="en-US" sz="2400" dirty="0" smtClean="0">
                <a:latin typeface="Berlin Sans FB" pitchFamily="34" charset="0"/>
                <a:hlinkClick r:id="rId2" tooltip="Hugo de Vries"/>
              </a:rPr>
              <a:t>Hugo de </a:t>
            </a:r>
            <a:r>
              <a:rPr lang="en-US" sz="2400" dirty="0" err="1" smtClean="0">
                <a:latin typeface="Berlin Sans FB" pitchFamily="34" charset="0"/>
                <a:hlinkClick r:id="rId2" tooltip="Hugo de Vries"/>
              </a:rPr>
              <a:t>Vries</a:t>
            </a:r>
            <a:r>
              <a:rPr lang="en-US" sz="2400" dirty="0" smtClean="0">
                <a:latin typeface="Berlin Sans FB" pitchFamily="34" charset="0"/>
              </a:rPr>
              <a:t>, </a:t>
            </a:r>
            <a:r>
              <a:rPr lang="en-US" sz="2400" dirty="0" smtClean="0">
                <a:latin typeface="Berlin Sans FB" pitchFamily="34" charset="0"/>
                <a:hlinkClick r:id="rId3" tooltip="Carl Correns"/>
              </a:rPr>
              <a:t>Carl </a:t>
            </a:r>
            <a:r>
              <a:rPr lang="en-US" sz="2400" dirty="0" err="1" smtClean="0">
                <a:latin typeface="Berlin Sans FB" pitchFamily="34" charset="0"/>
                <a:hlinkClick r:id="rId3" tooltip="Carl Correns"/>
              </a:rPr>
              <a:t>Correns</a:t>
            </a:r>
            <a:r>
              <a:rPr lang="en-US" sz="2400" dirty="0" smtClean="0">
                <a:latin typeface="Berlin Sans FB" pitchFamily="34" charset="0"/>
              </a:rPr>
              <a:t> and </a:t>
            </a:r>
            <a:r>
              <a:rPr lang="en-US" sz="2400" dirty="0" smtClean="0">
                <a:latin typeface="Berlin Sans FB" pitchFamily="34" charset="0"/>
                <a:hlinkClick r:id="rId4" tooltip="Erich von Tschermak"/>
              </a:rPr>
              <a:t>Erich von </a:t>
            </a:r>
            <a:r>
              <a:rPr lang="en-US" sz="2400" dirty="0" err="1" smtClean="0">
                <a:latin typeface="Berlin Sans FB" pitchFamily="34" charset="0"/>
                <a:hlinkClick r:id="rId4" tooltip="Erich von Tschermak"/>
              </a:rPr>
              <a:t>Tschermak</a:t>
            </a:r>
            <a:r>
              <a:rPr lang="en-US" sz="2400" dirty="0" smtClean="0">
                <a:latin typeface="Berlin Sans FB" pitchFamily="34" charset="0"/>
              </a:rPr>
              <a:t>, and by 1915 the basic principles of </a:t>
            </a:r>
            <a:r>
              <a:rPr lang="en-US" sz="2400" dirty="0" err="1" smtClean="0">
                <a:latin typeface="Berlin Sans FB" pitchFamily="34" charset="0"/>
              </a:rPr>
              <a:t>Mendelian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smtClean="0">
                <a:latin typeface="Berlin Sans FB" pitchFamily="34" charset="0"/>
                <a:hlinkClick r:id="rId5" tooltip="Genetics"/>
              </a:rPr>
              <a:t>genetics</a:t>
            </a:r>
            <a:r>
              <a:rPr lang="en-US" sz="2400" dirty="0" smtClean="0">
                <a:latin typeface="Berlin Sans FB" pitchFamily="34" charset="0"/>
              </a:rPr>
              <a:t> had been applied to a wide variety of organisms—most notably the fruit fly </a:t>
            </a:r>
            <a:r>
              <a:rPr lang="en-US" sz="2400" i="1" dirty="0" smtClean="0">
                <a:latin typeface="Berlin Sans FB" pitchFamily="34" charset="0"/>
                <a:hlinkClick r:id="rId6" tooltip="Drosophila melanogaster"/>
              </a:rPr>
              <a:t>Drosophila </a:t>
            </a:r>
            <a:r>
              <a:rPr lang="en-US" sz="2400" i="1" dirty="0" err="1" smtClean="0">
                <a:latin typeface="Berlin Sans FB" pitchFamily="34" charset="0"/>
                <a:hlinkClick r:id="rId6" tooltip="Drosophila melanogaster"/>
              </a:rPr>
              <a:t>melanogaster</a:t>
            </a:r>
            <a:r>
              <a:rPr lang="en-US" sz="2400" dirty="0" smtClean="0">
                <a:latin typeface="Berlin Sans FB" pitchFamily="34" charset="0"/>
              </a:rPr>
              <a:t>. </a:t>
            </a:r>
          </a:p>
          <a:p>
            <a:pPr algn="l">
              <a:buNone/>
            </a:pPr>
            <a:endParaRPr lang="en-US" sz="2400" dirty="0" smtClean="0">
              <a:latin typeface="Berlin Sans FB" pitchFamily="34" charset="0"/>
            </a:endParaRPr>
          </a:p>
        </p:txBody>
      </p:sp>
      <p:pic>
        <p:nvPicPr>
          <p:cNvPr id="4" name="Picture 3" descr="sss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609600"/>
            <a:ext cx="762000" cy="476250"/>
          </a:xfrm>
          <a:prstGeom prst="rect">
            <a:avLst/>
          </a:prstGeom>
        </p:spPr>
      </p:pic>
      <p:pic>
        <p:nvPicPr>
          <p:cNvPr id="1026" name="Picture 2" descr="نتيجة بحث الصور عن ‪Drosophila melanogaster.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2743200"/>
            <a:ext cx="7200900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457200"/>
            <a:ext cx="7696200" cy="3090672"/>
          </a:xfrm>
        </p:spPr>
        <p:txBody>
          <a:bodyPr/>
          <a:lstStyle/>
          <a:p>
            <a:pPr algn="l">
              <a:buNone/>
            </a:pPr>
            <a:r>
              <a:rPr lang="en-US" sz="2800" dirty="0" smtClean="0">
                <a:latin typeface="Berlin Sans FB" pitchFamily="34" charset="0"/>
              </a:rPr>
              <a:t> Led by </a:t>
            </a:r>
            <a:r>
              <a:rPr lang="en-US" sz="2800" dirty="0" smtClean="0">
                <a:latin typeface="Berlin Sans FB" pitchFamily="34" charset="0"/>
                <a:hlinkClick r:id="rId2" tooltip="Thomas Hunt Morgan"/>
              </a:rPr>
              <a:t>Thomas Hunt Morgan</a:t>
            </a:r>
            <a:r>
              <a:rPr lang="en-US" sz="2800" dirty="0" smtClean="0">
                <a:latin typeface="Berlin Sans FB" pitchFamily="34" charset="0"/>
              </a:rPr>
              <a:t> and his fellow "</a:t>
            </a:r>
            <a:r>
              <a:rPr lang="en-US" sz="2800" dirty="0" err="1" smtClean="0">
                <a:latin typeface="Berlin Sans FB" pitchFamily="34" charset="0"/>
              </a:rPr>
              <a:t>drosophilists</a:t>
            </a:r>
            <a:r>
              <a:rPr lang="en-US" sz="2800" dirty="0" smtClean="0">
                <a:latin typeface="Berlin Sans FB" pitchFamily="34" charset="0"/>
              </a:rPr>
              <a:t>", geneticists developed the </a:t>
            </a:r>
            <a:r>
              <a:rPr lang="en-US" sz="2800" dirty="0" err="1" smtClean="0">
                <a:latin typeface="Berlin Sans FB" pitchFamily="34" charset="0"/>
                <a:hlinkClick r:id="rId3" tooltip="Mendelian"/>
              </a:rPr>
              <a:t>Mendelian</a:t>
            </a:r>
            <a:r>
              <a:rPr lang="en-US" sz="2800" dirty="0" smtClean="0">
                <a:latin typeface="Berlin Sans FB" pitchFamily="34" charset="0"/>
              </a:rPr>
              <a:t> model, which was widely accepted by 1925. Alongside experimental work, mathematicians developed the statistical framework of </a:t>
            </a:r>
            <a:r>
              <a:rPr lang="en-US" sz="2800" dirty="0" smtClean="0">
                <a:latin typeface="Berlin Sans FB" pitchFamily="34" charset="0"/>
                <a:hlinkClick r:id="rId4" tooltip="Population genetics"/>
              </a:rPr>
              <a:t>population genetics</a:t>
            </a:r>
            <a:r>
              <a:rPr lang="en-US" sz="2800" dirty="0" smtClean="0">
                <a:latin typeface="Berlin Sans FB" pitchFamily="34" charset="0"/>
              </a:rPr>
              <a:t>, bringing genetic explanations into the study of </a:t>
            </a:r>
            <a:r>
              <a:rPr lang="en-US" sz="2800" dirty="0" smtClean="0">
                <a:latin typeface="Berlin Sans FB" pitchFamily="34" charset="0"/>
                <a:hlinkClick r:id="rId5" tooltip="Evolution"/>
              </a:rPr>
              <a:t>evolution</a:t>
            </a:r>
            <a:r>
              <a:rPr lang="en-US" sz="2800" dirty="0" smtClean="0">
                <a:latin typeface="Berlin Sans FB" pitchFamily="34" charset="0"/>
              </a:rPr>
              <a:t>.</a:t>
            </a:r>
            <a:endParaRPr lang="ar-IQ" sz="2800" dirty="0" smtClean="0">
              <a:latin typeface="Berlin Sans FB" pitchFamily="34" charset="0"/>
            </a:endParaRPr>
          </a:p>
          <a:p>
            <a:pPr algn="l">
              <a:buNone/>
            </a:pPr>
            <a:endParaRPr lang="ar-IQ" dirty="0"/>
          </a:p>
        </p:txBody>
      </p:sp>
      <p:pic>
        <p:nvPicPr>
          <p:cNvPr id="4" name="Picture 3" descr="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3429000"/>
            <a:ext cx="2705100" cy="2895600"/>
          </a:xfrm>
          <a:prstGeom prst="rect">
            <a:avLst/>
          </a:prstGeom>
        </p:spPr>
      </p:pic>
      <p:pic>
        <p:nvPicPr>
          <p:cNvPr id="5" name="Picture 4" descr="sss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609600"/>
            <a:ext cx="762000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omas+Hunt+Morgan+Fly+Experi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736"/>
          <a:stretch>
            <a:fillRect/>
          </a:stretch>
        </p:blipFill>
        <p:spPr>
          <a:xfrm>
            <a:off x="0" y="0"/>
            <a:ext cx="914400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457201"/>
            <a:ext cx="7696200" cy="3733799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dirty="0" smtClean="0">
                <a:latin typeface="Berlin Sans FB" pitchFamily="34" charset="0"/>
              </a:rPr>
              <a:t>With the basic patterns of genetic inheritance established, many biologists turned to investigations of the physical nature of the </a:t>
            </a:r>
            <a:r>
              <a:rPr lang="en-US" dirty="0" smtClean="0">
                <a:latin typeface="Berlin Sans FB" pitchFamily="34" charset="0"/>
                <a:hlinkClick r:id="rId2" tooltip="Gene"/>
              </a:rPr>
              <a:t>gene</a:t>
            </a:r>
            <a:r>
              <a:rPr lang="en-US" dirty="0" smtClean="0">
                <a:latin typeface="Berlin Sans FB" pitchFamily="34" charset="0"/>
              </a:rPr>
              <a:t>.</a:t>
            </a:r>
          </a:p>
          <a:p>
            <a:pPr algn="l">
              <a:buNone/>
            </a:pPr>
            <a:endParaRPr lang="en-US" dirty="0" smtClean="0">
              <a:latin typeface="Berlin Sans FB" pitchFamily="34" charset="0"/>
            </a:endParaRPr>
          </a:p>
          <a:p>
            <a:pPr algn="l">
              <a:buNone/>
            </a:pPr>
            <a:r>
              <a:rPr lang="en-US" dirty="0" smtClean="0">
                <a:latin typeface="Berlin Sans FB" pitchFamily="34" charset="0"/>
              </a:rPr>
              <a:t>In the 1940s and early 1950s, experiments pointed to </a:t>
            </a:r>
            <a:r>
              <a:rPr lang="en-US" dirty="0" smtClean="0">
                <a:latin typeface="Berlin Sans FB" pitchFamily="34" charset="0"/>
                <a:hlinkClick r:id="rId3" tooltip="DNA"/>
              </a:rPr>
              <a:t>DNA</a:t>
            </a:r>
            <a:r>
              <a:rPr lang="en-US" dirty="0" smtClean="0">
                <a:latin typeface="Berlin Sans FB" pitchFamily="34" charset="0"/>
              </a:rPr>
              <a:t> as the portion of chromosomes that held genes. A focus on new model organisms such as viruses and bacteria, along with the discovery of the double helical structure of DNA in 1953, marked the transition to the era of </a:t>
            </a:r>
            <a:r>
              <a:rPr lang="en-US" dirty="0" smtClean="0">
                <a:latin typeface="Berlin Sans FB" pitchFamily="34" charset="0"/>
                <a:hlinkClick r:id="rId4" tooltip="Molecular genetics"/>
              </a:rPr>
              <a:t>molecular genetics</a:t>
            </a:r>
            <a:endParaRPr lang="en-US" dirty="0" smtClean="0">
              <a:latin typeface="Berlin Sans FB" pitchFamily="34" charset="0"/>
            </a:endParaRPr>
          </a:p>
          <a:p>
            <a:pPr algn="l">
              <a:buNone/>
            </a:pPr>
            <a:endParaRPr lang="ar-IQ" dirty="0">
              <a:latin typeface="Berlin Sans FB" pitchFamily="34" charset="0"/>
            </a:endParaRPr>
          </a:p>
        </p:txBody>
      </p:sp>
      <p:pic>
        <p:nvPicPr>
          <p:cNvPr id="4" name="Picture 3" descr="ss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609600"/>
            <a:ext cx="762000" cy="476250"/>
          </a:xfrm>
          <a:prstGeom prst="rect">
            <a:avLst/>
          </a:prstGeom>
        </p:spPr>
      </p:pic>
      <p:pic>
        <p:nvPicPr>
          <p:cNvPr id="5" name="Picture 4" descr="ss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2057400"/>
            <a:ext cx="762000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111</TotalTime>
  <Words>468</Words>
  <Application>Microsoft Office PowerPoint</Application>
  <PresentationFormat>عرض على الشاشة (3:4)‏</PresentationFormat>
  <Paragraphs>34</Paragraphs>
  <Slides>17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Concourse</vt:lpstr>
      <vt:lpstr>Introduction to Molecular genetics</vt:lpstr>
      <vt:lpstr>History 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 The Definition of Molecular Genetics: </vt:lpstr>
      <vt:lpstr>Why studying Molecular Genetics?</vt:lpstr>
      <vt:lpstr>الشريحة 12</vt:lpstr>
      <vt:lpstr>The "Cell"</vt:lpstr>
      <vt:lpstr>There are two kinds of cells (with and without nucleus): </vt:lpstr>
      <vt:lpstr>الشريحة 15</vt:lpstr>
      <vt:lpstr>الشريحة 16</vt:lpstr>
      <vt:lpstr>Any Question?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user</cp:lastModifiedBy>
  <cp:revision>61</cp:revision>
  <dcterms:created xsi:type="dcterms:W3CDTF">2006-08-16T00:00:00Z</dcterms:created>
  <dcterms:modified xsi:type="dcterms:W3CDTF">2018-05-15T06:22:00Z</dcterms:modified>
</cp:coreProperties>
</file>